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7.xml" ContentType="application/vnd.openxmlformats-officedocument.presentationml.notesSlide+xml"/>
  <Override PartName="/docProps/app.xml" ContentType="application/vnd.openxmlformats-officedocument.extended-properties+xml"/>
  <Override PartName="/ppt/notesSlides/notesSlide32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Override PartName="/ppt/theme/themeOverride1.xml" ContentType="application/vnd.openxmlformats-officedocument.themeOverr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notesSlides/notesSlide20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57" r:id="rId1"/>
  </p:sldMasterIdLst>
  <p:notesMasterIdLst>
    <p:notesMasterId r:id="rId34"/>
  </p:notesMasterIdLst>
  <p:sldIdLst>
    <p:sldId id="256" r:id="rId2"/>
    <p:sldId id="265" r:id="rId3"/>
    <p:sldId id="266" r:id="rId4"/>
    <p:sldId id="267" r:id="rId5"/>
    <p:sldId id="261" r:id="rId6"/>
    <p:sldId id="269" r:id="rId7"/>
    <p:sldId id="298" r:id="rId8"/>
    <p:sldId id="257" r:id="rId9"/>
    <p:sldId id="262" r:id="rId10"/>
    <p:sldId id="258" r:id="rId11"/>
    <p:sldId id="282" r:id="rId12"/>
    <p:sldId id="268" r:id="rId13"/>
    <p:sldId id="315" r:id="rId14"/>
    <p:sldId id="299" r:id="rId15"/>
    <p:sldId id="327" r:id="rId16"/>
    <p:sldId id="313" r:id="rId17"/>
    <p:sldId id="317" r:id="rId18"/>
    <p:sldId id="311" r:id="rId19"/>
    <p:sldId id="271" r:id="rId20"/>
    <p:sldId id="280" r:id="rId21"/>
    <p:sldId id="285" r:id="rId22"/>
    <p:sldId id="287" r:id="rId23"/>
    <p:sldId id="293" r:id="rId24"/>
    <p:sldId id="321" r:id="rId25"/>
    <p:sldId id="301" r:id="rId26"/>
    <p:sldId id="319" r:id="rId27"/>
    <p:sldId id="320" r:id="rId28"/>
    <p:sldId id="277" r:id="rId29"/>
    <p:sldId id="284" r:id="rId30"/>
    <p:sldId id="324" r:id="rId31"/>
    <p:sldId id="325" r:id="rId32"/>
    <p:sldId id="326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060" autoAdjust="0"/>
    <p:restoredTop sz="94737" autoAdjust="0"/>
  </p:normalViewPr>
  <p:slideViewPr>
    <p:cSldViewPr snapToObjects="1">
      <p:cViewPr>
        <p:scale>
          <a:sx n="100" d="100"/>
          <a:sy n="100" d="100"/>
        </p:scale>
        <p:origin x="-1216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interSettings" Target="printerSettings/printerSettings1.bin"/><Relationship Id="rId31" Type="http://schemas.openxmlformats.org/officeDocument/2006/relationships/slide" Target="slides/slide30.xml"/><Relationship Id="rId3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heme" Target="theme/theme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119AB1DE-ADC7-4E38-98FE-9FC3E44F33B4}" type="datetime1">
              <a:rPr lang="en-US"/>
              <a:pPr>
                <a:defRPr/>
              </a:pPr>
              <a:t>10/23/09</a:t>
            </a:fld>
            <a:endParaRPr lang="en-US"/>
          </a:p>
        </p:txBody>
      </p:sp>
      <p:sp>
        <p:nvSpPr>
          <p:cNvPr id="14340" name="Placeholder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F1CA7C4C-FE19-464B-9620-BBD94A344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D1DB22D-BED8-46AE-A485-F1656BEB128A}" type="datetimeFigureOut">
              <a:rPr lang="en-US"/>
              <a:pPr>
                <a:defRPr/>
              </a:pPr>
              <a:t>10/23/09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85D945C-EA76-4E88-B935-AC24A3660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5043F-BCD5-4A26-A9DE-328A2FC07B0D}" type="datetimeFigureOut">
              <a:rPr lang="en-US"/>
              <a:pPr>
                <a:defRPr/>
              </a:pPr>
              <a:t>10/23/09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54663-96AE-403E-95B7-4C84551B6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1E3A2-B2EB-454D-9282-6ED95AB8B165}" type="datetimeFigureOut">
              <a:rPr lang="en-US"/>
              <a:pPr>
                <a:defRPr/>
              </a:pPr>
              <a:t>10/23/09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DBF4AFE-907A-4765-9A92-DEA23434E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780556-7209-4DFA-8043-7AB55F4E46B9}" type="datetimeFigureOut">
              <a:rPr lang="en-US"/>
              <a:pPr>
                <a:defRPr/>
              </a:pPr>
              <a:t>10/23/09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77A1959-E788-40AE-8C4F-E80E954EE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D3D67-18DE-449D-980C-F63104E5F13D}" type="datetimeFigureOut">
              <a:rPr lang="en-US"/>
              <a:pPr>
                <a:defRPr/>
              </a:pPr>
              <a:t>10/23/09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643F6-40E6-4890-9670-1FBD14160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4F514-3D17-4053-AF32-991EE3560ECF}" type="datetimeFigureOut">
              <a:rPr lang="en-US"/>
              <a:pPr>
                <a:defRPr/>
              </a:pPr>
              <a:t>10/23/09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D3ED0-B47C-4C72-BA99-8F5032434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F5DE8-C78F-4859-B7F0-B39AF28A5D81}" type="datetimeFigureOut">
              <a:rPr lang="en-US"/>
              <a:pPr>
                <a:defRPr/>
              </a:pPr>
              <a:t>10/23/09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110F1-F9D4-4C1B-A3EF-F9BF5EAE7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F86B6-F59A-4ABE-9297-25AE973F5D63}" type="datetimeFigureOut">
              <a:rPr lang="en-US"/>
              <a:pPr>
                <a:defRPr/>
              </a:pPr>
              <a:t>10/23/09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2BEF5-41B8-4977-91FD-89602B462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6E6F39D-F5EE-4520-89D9-48DA936C05BF}" type="datetimeFigureOut">
              <a:rPr lang="en-US"/>
              <a:pPr>
                <a:defRPr/>
              </a:pPr>
              <a:t>10/23/09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C586632-D5E7-459B-B18A-F48B947F9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5" r:id="rId2"/>
    <p:sldLayoutId id="2147483867" r:id="rId3"/>
    <p:sldLayoutId id="2147483868" r:id="rId4"/>
    <p:sldLayoutId id="2147483864" r:id="rId5"/>
    <p:sldLayoutId id="2147483863" r:id="rId6"/>
    <p:sldLayoutId id="2147483862" r:id="rId7"/>
    <p:sldLayoutId id="2147483861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pitchFamily="84" charset="-128"/>
          <a:cs typeface="ＭＳ Ｐゴシック" pitchFamily="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pitchFamily="84" charset="-128"/>
          <a:cs typeface="ＭＳ Ｐゴシック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pitchFamily="84" charset="-128"/>
          <a:cs typeface="ＭＳ Ｐゴシック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pitchFamily="84" charset="-128"/>
          <a:cs typeface="ＭＳ Ｐゴシック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pitchFamily="84" charset="-128"/>
          <a:cs typeface="ＭＳ Ｐゴシック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pitchFamily="84" charset="-128"/>
          <a:cs typeface="ＭＳ Ｐゴシック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pitchFamily="84" charset="-128"/>
          <a:cs typeface="ＭＳ Ｐゴシック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pitchFamily="84" charset="-128"/>
          <a:cs typeface="ＭＳ Ｐゴシック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84" charset="2"/>
        <a:buChar char=""/>
        <a:defRPr sz="2900" kern="1200">
          <a:solidFill>
            <a:schemeClr val="tx1"/>
          </a:solidFill>
          <a:latin typeface="+mn-lt"/>
          <a:ea typeface="ＭＳ Ｐゴシック" pitchFamily="84" charset="-128"/>
          <a:cs typeface="ＭＳ Ｐゴシック" pitchFamily="84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84" charset="2"/>
        <a:buChar char=""/>
        <a:defRPr sz="26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84" charset="2"/>
        <a:buChar char=""/>
        <a:defRPr sz="23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84" charset="2"/>
        <a:buChar char="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84" charset="2"/>
        <a:buChar char="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d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video" Target="file://localhost/Users/bdferris/Documents/Publish/2009-07-15-OneBusAway-TriMet/GPS-GoalPrediction.mov" TargetMode="Externa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3581400"/>
            <a:ext cx="6477000" cy="1828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  <a:cs typeface="+mj-cs"/>
              </a:rPr>
              <a:t>OneBusAway</a:t>
            </a:r>
            <a:r>
              <a:rPr lang="en-US" dirty="0" smtClean="0">
                <a:ea typeface="+mj-ea"/>
                <a:cs typeface="+mj-cs"/>
              </a:rPr>
              <a:t>: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Improving the Usability of Public Transit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smtClean="0"/>
              <a:t>Brian Ferris, Kari Watkins, and Alan Borning University of Washington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2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OneBusAway Explore Tool</a:t>
            </a:r>
          </a:p>
        </p:txBody>
      </p:sp>
      <p:sp>
        <p:nvSpPr>
          <p:cNvPr id="33794" name="Vertical Text Placeholder 11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Search for “hamburgers” within 20 minutes of my house using public transit</a:t>
            </a:r>
          </a:p>
        </p:txBody>
      </p:sp>
      <p:pic>
        <p:nvPicPr>
          <p:cNvPr id="33795" name="Picture 24" descr="OBA-Step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" y="2733675"/>
            <a:ext cx="81661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Goals for Deployment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Build open-source transit traveler information systems</a:t>
            </a:r>
          </a:p>
          <a:p>
            <a:pPr lvl="1" eaLnBrk="1" hangingPunct="1"/>
            <a:r>
              <a:rPr lang="en-US" smtClean="0"/>
              <a:t>Use transit data in standard formats:</a:t>
            </a:r>
          </a:p>
          <a:p>
            <a:pPr lvl="2" eaLnBrk="1" hangingPunct="1"/>
            <a:r>
              <a:rPr lang="en-US" smtClean="0"/>
              <a:t>GTFS, TCIP, etc</a:t>
            </a:r>
          </a:p>
          <a:p>
            <a:pPr lvl="1" eaLnBrk="1" hangingPunct="1"/>
            <a:r>
              <a:rPr lang="en-US" smtClean="0"/>
              <a:t>Provide agencies with these tools for as close to free as possible</a:t>
            </a:r>
          </a:p>
          <a:p>
            <a:pPr eaLnBrk="1" hangingPunct="1"/>
            <a:r>
              <a:rPr lang="en-US" smtClean="0"/>
              <a:t>Let’s build great tools once and share them with agencies big and small 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8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Research &amp; OneBusAway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 OneBusAway changing user perceptions and behavior with respect to public transit?</a:t>
            </a:r>
          </a:p>
        </p:txBody>
      </p:sp>
      <p:sp>
        <p:nvSpPr>
          <p:cNvPr id="399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Research Question: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Assessing Behavior Change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August 2009 survey of 488 OneBusAway users</a:t>
            </a:r>
          </a:p>
          <a:p>
            <a:pPr eaLnBrk="1" hangingPunct="1"/>
            <a:r>
              <a:rPr lang="en-US" smtClean="0"/>
              <a:t>Specific questions about OneBusAway:</a:t>
            </a:r>
          </a:p>
          <a:p>
            <a:pPr lvl="1" eaLnBrk="1" hangingPunct="1"/>
            <a:r>
              <a:rPr lang="en-US" smtClean="0"/>
              <a:t>“Now that you’ve been using OneBusAway, how has __BLANK__ changed?”</a:t>
            </a:r>
          </a:p>
          <a:p>
            <a:pPr lvl="1" eaLnBrk="1" hangingPunct="1"/>
            <a:r>
              <a:rPr lang="en-US" smtClean="0"/>
              <a:t>Satisfaction with transit</a:t>
            </a:r>
          </a:p>
          <a:p>
            <a:pPr lvl="1" eaLnBrk="1" hangingPunct="1"/>
            <a:r>
              <a:rPr lang="en-US" smtClean="0"/>
              <a:t>Usage of transit, Wait time </a:t>
            </a:r>
          </a:p>
          <a:p>
            <a:pPr lvl="1" eaLnBrk="1" hangingPunct="1"/>
            <a:r>
              <a:rPr lang="en-US" smtClean="0"/>
              <a:t>Safety, Walking</a:t>
            </a:r>
          </a:p>
          <a:p>
            <a:pPr eaLnBrk="1" hangingPunct="1"/>
            <a:r>
              <a:rPr lang="en-US" smtClean="0"/>
              <a:t>Caveats: self-report, no control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Change in Satisfaction</a:t>
            </a:r>
          </a:p>
        </p:txBody>
      </p:sp>
      <p:pic>
        <p:nvPicPr>
          <p:cNvPr id="44034" name="Content Placeholder 4" descr="Survey01.pn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 t="-31149" b="-31149"/>
          <a:stretch>
            <a:fillRect/>
          </a:stretch>
        </p:blipFill>
        <p:spPr>
          <a:xfrm>
            <a:off x="0" y="762000"/>
            <a:ext cx="4662488" cy="5486400"/>
          </a:xfrm>
        </p:spPr>
      </p:pic>
      <p:sp>
        <p:nvSpPr>
          <p:cNvPr id="44035" name="Content Placeholder 3"/>
          <p:cNvSpPr>
            <a:spLocks/>
          </p:cNvSpPr>
          <p:nvPr/>
        </p:nvSpPr>
        <p:spPr bwMode="auto">
          <a:xfrm>
            <a:off x="4845050" y="1828800"/>
            <a:ext cx="388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19088" indent="-319088" defTabSz="91440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84" charset="2"/>
              <a:buChar char=""/>
            </a:pPr>
            <a:r>
              <a:rPr lang="en-US" sz="2900" i="1">
                <a:latin typeface="Tw Cen MT" charset="0"/>
              </a:rPr>
              <a:t>“I no longer sit with pitted stomach wondering where is the bus.  It's less stressful simply knowing it's nine minutes away, or whatever the case.”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Change in Usage</a:t>
            </a:r>
          </a:p>
        </p:txBody>
      </p:sp>
      <p:pic>
        <p:nvPicPr>
          <p:cNvPr id="46082" name="Content Placeholder 5" descr="Survey02.pn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t="-33617" b="-33617"/>
          <a:stretch>
            <a:fillRect/>
          </a:stretch>
        </p:blipFill>
        <p:spPr>
          <a:xfrm>
            <a:off x="152400" y="685800"/>
            <a:ext cx="4662488" cy="5487988"/>
          </a:xfrm>
        </p:spPr>
      </p:pic>
      <p:sp>
        <p:nvSpPr>
          <p:cNvPr id="46083" name="Content Placeholder 3"/>
          <p:cNvSpPr>
            <a:spLocks/>
          </p:cNvSpPr>
          <p:nvPr/>
        </p:nvSpPr>
        <p:spPr bwMode="auto">
          <a:xfrm>
            <a:off x="5029200" y="1828800"/>
            <a:ext cx="388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19088" indent="-319088" defTabSz="91440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84" charset="2"/>
              <a:buChar char=""/>
            </a:pPr>
            <a:r>
              <a:rPr lang="en-US" sz="2900" i="1">
                <a:latin typeface="Tw Cen MT" charset="0"/>
              </a:rPr>
              <a:t>“While my work usage was pretty much on a fixed schedule, OneBusAway has made impromptu trips much more convenient.”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Personal Safety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18% of respondents reported feeling somewhat safer and 3% reported feeling much safer.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Safety was correlated with gender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5050" y="1589088"/>
            <a:ext cx="3886200" cy="45720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i="1" dirty="0" smtClean="0">
                <a:ea typeface="+mn-ea"/>
                <a:cs typeface="+mn-cs"/>
              </a:rPr>
              <a:t>“Having the ability to know when my bus will arrive helps me decide whether or not to stay at a bus stop that I may feel a little sketchy about or move on to a different one. Or even, stay inside of a building until the bus does arrive.”</a:t>
            </a:r>
            <a:endParaRPr lang="en-US" i="1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Change in Walking Behavior</a:t>
            </a:r>
          </a:p>
        </p:txBody>
      </p:sp>
      <p:pic>
        <p:nvPicPr>
          <p:cNvPr id="50178" name="Content Placeholder 7" descr="Chart-WalkWhy.pdf"/>
          <p:cNvPicPr>
            <a:picLocks noGrp="1" noChangeAspect="1"/>
          </p:cNvPicPr>
          <p:nvPr>
            <p:ph sz="quarter" idx="2"/>
          </p:nvPr>
        </p:nvPicPr>
        <mc:AlternateContent>
          <mc:Choice xmlns:ma="http://schemas.microsoft.com/office/mac/drawingml/2008/main" Requires="ma">
            <p:blipFill>
              <a:blip r:embed="rId3"/>
              <a:srcRect t="-32030" b="-32030"/>
              <a:stretch>
                <a:fillRect/>
              </a:stretch>
            </p:blipFill>
          </mc:Choice>
          <mc:Fallback>
            <p:blipFill>
              <a:blip r:embed="rId4"/>
              <a:srcRect t="-32030" b="-32030"/>
              <a:stretch>
                <a:fillRect/>
              </a:stretch>
            </p:blipFill>
          </mc:Fallback>
        </mc:AlternateContent>
        <p:spPr>
          <a:xfrm>
            <a:off x="4343400" y="685800"/>
            <a:ext cx="3886200" cy="4572000"/>
          </a:xfrm>
        </p:spPr>
      </p:pic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39624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900"/>
              <a:t>78% of respondents said they were more likely to talk to another stop </a:t>
            </a:r>
            <a:r>
              <a:rPr lang="en-US" sz="2900">
                <a:sym typeface="Symbol" pitchFamily="84" charset="2"/>
              </a:rPr>
              <a:t> positive health impacts</a:t>
            </a:r>
            <a:endParaRPr lang="en-US"/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609600" y="4343400"/>
            <a:ext cx="8153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“Before OneBusAway, I played what I like to call Metro
Roulette: start walking to the next stop for exercise, and hope my bus
didn't pass me by.  Now, though I miss out on the adrenaline rush elicited
by Metro Roulette, I can make an informed decision about whether or not to
walk to the next stop…”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 we build a mobile tool that knows in real-time which bus you are on and where you are going?</a:t>
            </a:r>
          </a:p>
        </p:txBody>
      </p:sp>
      <p:sp>
        <p:nvSpPr>
          <p:cNvPr id="542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Research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Motivations</a:t>
            </a:r>
          </a:p>
          <a:p>
            <a:pPr eaLnBrk="1" hangingPunct="1"/>
            <a:r>
              <a:rPr lang="en-US" smtClean="0"/>
              <a:t>What is OneBusAway?</a:t>
            </a:r>
          </a:p>
          <a:p>
            <a:pPr eaLnBrk="1" hangingPunct="1"/>
            <a:r>
              <a:rPr lang="en-US" smtClean="0"/>
              <a:t>Research Questions</a:t>
            </a:r>
          </a:p>
          <a:p>
            <a:pPr lvl="1" eaLnBrk="1" hangingPunct="1"/>
            <a:r>
              <a:rPr lang="en-US" smtClean="0"/>
              <a:t>Assessing behavior change</a:t>
            </a:r>
          </a:p>
          <a:p>
            <a:pPr lvl="1" eaLnBrk="1" hangingPunct="1"/>
            <a:r>
              <a:rPr lang="en-US" smtClean="0"/>
              <a:t>Real-time travel assistance</a:t>
            </a:r>
          </a:p>
          <a:p>
            <a:pPr lvl="1" eaLnBrk="1" hangingPunct="1"/>
            <a:r>
              <a:rPr lang="en-US" smtClean="0"/>
              <a:t>Value-Sensitive Design (including tools for blind and deaf-blind users, other stakeholder groups)</a:t>
            </a:r>
          </a:p>
          <a:p>
            <a:pPr eaLnBrk="1" hangingPunct="1"/>
            <a:r>
              <a:rPr lang="en-US" smtClean="0"/>
              <a:t>Looking forward</a:t>
            </a:r>
          </a:p>
          <a:p>
            <a:pPr lvl="1" eaLnBrk="1" hangingPunct="1"/>
            <a:endParaRPr lang="en-US" smtClean="0"/>
          </a:p>
          <a:p>
            <a:pPr eaLnBrk="1" hangingPunct="1">
              <a:buFont typeface="Wingdings" pitchFamily="84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Intelligent Mobile Tools</a:t>
            </a:r>
          </a:p>
        </p:txBody>
      </p:sp>
      <p:sp>
        <p:nvSpPr>
          <p:cNvPr id="56322" name="Content Placeholder 10"/>
          <p:cNvSpPr>
            <a:spLocks noGrp="1"/>
          </p:cNvSpPr>
          <p:nvPr>
            <p:ph sz="quarter" idx="2"/>
          </p:nvPr>
        </p:nvSpPr>
        <p:spPr>
          <a:xfrm>
            <a:off x="4845050" y="1589088"/>
            <a:ext cx="3886200" cy="4572000"/>
          </a:xfrm>
        </p:spPr>
        <p:txBody>
          <a:bodyPr/>
          <a:lstStyle/>
          <a:p>
            <a:pPr eaLnBrk="1" hangingPunct="1"/>
            <a:r>
              <a:rPr lang="en-US" smtClean="0"/>
              <a:t>Intelligent Travel Assistant</a:t>
            </a:r>
          </a:p>
          <a:p>
            <a:pPr eaLnBrk="1" hangingPunct="1"/>
            <a:r>
              <a:rPr lang="en-US" smtClean="0"/>
              <a:t>Automatically learns travel patterns</a:t>
            </a:r>
          </a:p>
          <a:p>
            <a:pPr eaLnBrk="1" hangingPunct="1"/>
            <a:r>
              <a:rPr lang="en-US" smtClean="0"/>
              <a:t>Detects errors  by the user and provides directions when things go wrong</a:t>
            </a:r>
          </a:p>
          <a:p>
            <a:pPr eaLnBrk="1" hangingPunct="1"/>
            <a:endParaRPr lang="en-US" smtClean="0"/>
          </a:p>
        </p:txBody>
      </p:sp>
      <p:pic>
        <p:nvPicPr>
          <p:cNvPr id="56323" name="Picture 3">
            <a:hlinkClick r:id="" action="ppaction://media"/>
          </p:cNvPr>
          <p:cNvPicPr/>
          <p:nvPr>
            <p:ph sz="quarter"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1282700" y="1589088"/>
            <a:ext cx="2540000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00" fill="hold"/>
                                        <p:tgtEl>
                                          <p:spTgt spid="563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632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6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63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4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Data Collection</a:t>
            </a:r>
          </a:p>
        </p:txBody>
      </p:sp>
      <p:pic>
        <p:nvPicPr>
          <p:cNvPr id="58370" name="Content Placeholder 6" descr="Data Collection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-6067" r="-6067"/>
          <a:stretch>
            <a:fillRect/>
          </a:stretch>
        </p:blipFill>
        <p:spPr>
          <a:xfrm>
            <a:off x="612775" y="1600200"/>
            <a:ext cx="81534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Initial Goals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Can we reliably predict:</a:t>
            </a:r>
          </a:p>
          <a:p>
            <a:pPr lvl="1" eaLnBrk="1" hangingPunct="1"/>
            <a:r>
              <a:rPr lang="en-US" smtClean="0"/>
              <a:t>Your current travel mode in real-time?</a:t>
            </a:r>
          </a:p>
          <a:p>
            <a:pPr lvl="2" eaLnBrk="1" hangingPunct="1"/>
            <a:r>
              <a:rPr lang="en-US" smtClean="0"/>
              <a:t>YES: With 90% accuracy using accelerometer + GPS + simple boosted classifier</a:t>
            </a:r>
          </a:p>
          <a:p>
            <a:pPr lvl="1" eaLnBrk="1" hangingPunct="1"/>
            <a:r>
              <a:rPr lang="en-US" smtClean="0"/>
              <a:t>Which transit vehicle you are currently on?</a:t>
            </a:r>
          </a:p>
          <a:p>
            <a:pPr lvl="2" eaLnBrk="1" hangingPunct="1"/>
            <a:r>
              <a:rPr lang="en-US" smtClean="0"/>
              <a:t>Working on it… initial results good.</a:t>
            </a:r>
          </a:p>
          <a:p>
            <a:pPr lvl="1" eaLnBrk="1" hangingPunct="1"/>
            <a:r>
              <a:rPr lang="en-US" smtClean="0"/>
              <a:t>Your final destination?</a:t>
            </a:r>
          </a:p>
          <a:p>
            <a:pPr lvl="1" eaLnBrk="1" hangingPunct="1"/>
            <a:r>
              <a:rPr lang="en-US" smtClean="0"/>
              <a:t>When something has gone wrong?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Long Term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Once we have a good travel activity logger</a:t>
            </a:r>
          </a:p>
          <a:p>
            <a:pPr lvl="1" eaLnBrk="1" hangingPunct="1"/>
            <a:r>
              <a:rPr lang="en-US" smtClean="0"/>
              <a:t>Build models of long-term travel patterns</a:t>
            </a:r>
          </a:p>
          <a:p>
            <a:pPr eaLnBrk="1" hangingPunct="1"/>
            <a:r>
              <a:rPr lang="en-US" smtClean="0"/>
              <a:t>Use patterns:</a:t>
            </a:r>
          </a:p>
          <a:p>
            <a:pPr lvl="1" eaLnBrk="1" hangingPunct="1"/>
            <a:r>
              <a:rPr lang="en-US" smtClean="0"/>
              <a:t>To detect exceptions, errors</a:t>
            </a:r>
          </a:p>
          <a:p>
            <a:pPr lvl="1" eaLnBrk="1" hangingPunct="1"/>
            <a:r>
              <a:rPr lang="en-US" smtClean="0"/>
              <a:t>For better travel choice modeling</a:t>
            </a:r>
          </a:p>
          <a:p>
            <a:pPr lvl="1" eaLnBrk="1" hangingPunct="1"/>
            <a:r>
              <a:rPr lang="en-US" smtClean="0"/>
              <a:t>For everyone: better mobile trip planner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the best use of our limited resources to meet the needs of the community?</a:t>
            </a:r>
          </a:p>
        </p:txBody>
      </p:sp>
      <p:sp>
        <p:nvSpPr>
          <p:cNvPr id="645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Research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Who do we build for?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New smart phones are sexy…</a:t>
            </a:r>
          </a:p>
          <a:p>
            <a:pPr lvl="1" eaLnBrk="1" hangingPunct="1"/>
            <a:r>
              <a:rPr lang="en-US" smtClean="0"/>
              <a:t>But not everyone has one</a:t>
            </a:r>
          </a:p>
          <a:p>
            <a:pPr lvl="1" eaLnBrk="1" hangingPunct="1"/>
            <a:r>
              <a:rPr lang="en-US" sz="2800" smtClean="0"/>
              <a:t>Should we assume even a basic cell phone?</a:t>
            </a:r>
          </a:p>
          <a:p>
            <a:pPr eaLnBrk="1" hangingPunct="1"/>
            <a:r>
              <a:rPr lang="en-US" smtClean="0"/>
              <a:t>Are we putting technology ahead of the problem?</a:t>
            </a:r>
          </a:p>
          <a:p>
            <a:pPr eaLnBrk="1" hangingPunct="1"/>
            <a:r>
              <a:rPr lang="en-US" smtClean="0"/>
              <a:t>How do we trade off building high-end tools </a:t>
            </a:r>
            <a:br>
              <a:rPr lang="en-US" smtClean="0"/>
            </a:br>
            <a:r>
              <a:rPr lang="en-US" smtClean="0"/>
              <a:t>for choice riders vs. building tools for those who must use transit?</a:t>
            </a:r>
            <a:endParaRPr lang="en-US" sz="2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Value Sensitive Design Study	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Class project at UW (Borning, Friedman)</a:t>
            </a:r>
          </a:p>
          <a:p>
            <a:pPr eaLnBrk="1" hangingPunct="1"/>
            <a:r>
              <a:rPr lang="en-US" smtClean="0"/>
              <a:t>VSD: Design of tech focusing on human values in a principled way</a:t>
            </a:r>
          </a:p>
          <a:p>
            <a:pPr eaLnBrk="1" hangingPunct="1"/>
            <a:r>
              <a:rPr lang="en-US" smtClean="0"/>
              <a:t>For OneBusAway:</a:t>
            </a:r>
          </a:p>
          <a:p>
            <a:pPr lvl="1" eaLnBrk="1" hangingPunct="1"/>
            <a:r>
              <a:rPr lang="en-US" smtClean="0"/>
              <a:t>Systematic stakeholder analysis (both direct &amp; indirect)</a:t>
            </a:r>
          </a:p>
          <a:p>
            <a:pPr lvl="1" eaLnBrk="1" hangingPunct="1"/>
            <a:r>
              <a:rPr lang="en-US" smtClean="0"/>
              <a:t>Value analysis for different stakeholders</a:t>
            </a:r>
          </a:p>
          <a:p>
            <a:pPr lvl="1" eaLnBrk="1" hangingPunct="1"/>
            <a:r>
              <a:rPr lang="en-US" smtClean="0"/>
              <a:t>Study of existing tools and potential future tools</a:t>
            </a:r>
          </a:p>
          <a:p>
            <a:pPr lvl="2" eaLnBrk="1" hangingPunct="1"/>
            <a:r>
              <a:rPr lang="en-US" smtClean="0"/>
              <a:t>What do we build next?  How can we maximize our impact?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In our preliminary stakeholder analysis, blind and deaf-blind users are one significant group, because they often depend on transit for basic mobility (ethical issue) and because they may not be well-served by the existing applications.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How can we improve the usability and safety of public transit for blind and deaf-blind users?</a:t>
            </a:r>
          </a:p>
        </p:txBody>
      </p:sp>
      <p:sp>
        <p:nvSpPr>
          <p:cNvPr id="706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Research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Accessible Mobile Tools</a:t>
            </a:r>
          </a:p>
        </p:txBody>
      </p:sp>
      <p:sp>
        <p:nvSpPr>
          <p:cNvPr id="72706" name="Content Placeholder 10"/>
          <p:cNvSpPr>
            <a:spLocks noGrp="1"/>
          </p:cNvSpPr>
          <p:nvPr>
            <p:ph sz="quarter" idx="2"/>
          </p:nvPr>
        </p:nvSpPr>
        <p:spPr>
          <a:xfrm>
            <a:off x="4845050" y="1589088"/>
            <a:ext cx="3886200" cy="4572000"/>
          </a:xfrm>
        </p:spPr>
        <p:txBody>
          <a:bodyPr/>
          <a:lstStyle/>
          <a:p>
            <a:pPr eaLnBrk="1" hangingPunct="1"/>
            <a:r>
              <a:rPr lang="en-US" smtClean="0"/>
              <a:t>Working with blind and deaf-blind user groups</a:t>
            </a:r>
          </a:p>
          <a:p>
            <a:pPr eaLnBrk="1" hangingPunct="1"/>
            <a:r>
              <a:rPr lang="en-US" smtClean="0"/>
              <a:t>Develop usable tools for transit</a:t>
            </a:r>
          </a:p>
          <a:p>
            <a:pPr eaLnBrk="1" hangingPunct="1"/>
            <a:r>
              <a:rPr lang="en-US" smtClean="0"/>
              <a:t>Focus on powerful mobiles phones:</a:t>
            </a:r>
          </a:p>
          <a:p>
            <a:pPr lvl="1" eaLnBrk="1" hangingPunct="1"/>
            <a:r>
              <a:rPr lang="en-US" smtClean="0"/>
              <a:t>Location-aware</a:t>
            </a:r>
          </a:p>
          <a:p>
            <a:pPr lvl="1" eaLnBrk="1" hangingPunct="1"/>
            <a:r>
              <a:rPr lang="en-US" smtClean="0"/>
              <a:t>Text-to-speech</a:t>
            </a:r>
          </a:p>
          <a:p>
            <a:pPr eaLnBrk="1" hangingPunct="1"/>
            <a:endParaRPr lang="en-US" smtClean="0"/>
          </a:p>
        </p:txBody>
      </p:sp>
      <p:pic>
        <p:nvPicPr>
          <p:cNvPr id="72707" name="Picture 4" descr="NokiaScreenSho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725613"/>
            <a:ext cx="27432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4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Accessible Mobile Tools</a:t>
            </a:r>
          </a:p>
        </p:txBody>
      </p:sp>
      <p:sp>
        <p:nvSpPr>
          <p:cNvPr id="74754" name="Content Placeholder 5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Exploring interesting interface modalities for blind, deaf-blind:</a:t>
            </a:r>
          </a:p>
          <a:p>
            <a:pPr lvl="1" eaLnBrk="1" hangingPunct="1"/>
            <a:r>
              <a:rPr lang="en-US" smtClean="0"/>
              <a:t>Simulating braille on a touch-screen phone with vibrations</a:t>
            </a:r>
          </a:p>
          <a:p>
            <a:pPr lvl="1" eaLnBrk="1" hangingPunct="1"/>
            <a:r>
              <a:rPr lang="en-US" smtClean="0"/>
              <a:t>Touch-screen + audio only interface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Motivations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The goal of OneBusAway is to help provide a better experience for riders, and to encourage more people to use public transit.</a:t>
            </a:r>
          </a:p>
          <a:p>
            <a:pPr eaLnBrk="1" hangingPunct="1"/>
            <a:r>
              <a:rPr lang="en-US" smtClean="0"/>
              <a:t>Focus on:</a:t>
            </a:r>
          </a:p>
          <a:p>
            <a:pPr lvl="1" eaLnBrk="1" hangingPunct="1"/>
            <a:r>
              <a:rPr lang="en-US" smtClean="0"/>
              <a:t>Innovative technological solutions</a:t>
            </a:r>
          </a:p>
          <a:p>
            <a:pPr lvl="1" eaLnBrk="1" hangingPunct="1"/>
            <a:r>
              <a:rPr lang="en-US" smtClean="0"/>
              <a:t>Usability</a:t>
            </a:r>
          </a:p>
          <a:p>
            <a:pPr lvl="1" eaLnBrk="1" hangingPunct="1"/>
            <a:r>
              <a:rPr lang="en-US" smtClean="0"/>
              <a:t>Free as in speech and beer </a:t>
            </a:r>
          </a:p>
          <a:p>
            <a:pPr eaLnBrk="1" hangingPunct="1"/>
            <a:r>
              <a:rPr lang="en-US" smtClean="0"/>
              <a:t>Personal: I don’t own a car and ride the bus everywhere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68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Looking forward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Looking forward</a:t>
            </a:r>
          </a:p>
        </p:txBody>
      </p:sp>
      <p:sp>
        <p:nvSpPr>
          <p:cNvPr id="78850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Open-source transit traveler tools:</a:t>
            </a:r>
          </a:p>
          <a:p>
            <a:pPr lvl="1" eaLnBrk="1" hangingPunct="1"/>
            <a:r>
              <a:rPr lang="en-US" smtClean="0"/>
              <a:t>Smart mobile tools for real-time travel assistance</a:t>
            </a:r>
          </a:p>
          <a:p>
            <a:pPr lvl="1" eaLnBrk="1" hangingPunct="1"/>
            <a:r>
              <a:rPr lang="en-US" smtClean="0"/>
              <a:t>Accessible mobile tools for blind &amp; deaf-blind users</a:t>
            </a:r>
          </a:p>
          <a:p>
            <a:pPr lvl="1" eaLnBrk="1" hangingPunct="1"/>
            <a:r>
              <a:rPr lang="en-US" smtClean="0"/>
              <a:t>Longitudinal study of transit usage patterns</a:t>
            </a:r>
          </a:p>
          <a:p>
            <a:pPr eaLnBrk="1" hangingPunct="1"/>
            <a:r>
              <a:rPr lang="en-US" smtClean="0"/>
              <a:t>OneBusAway:</a:t>
            </a:r>
          </a:p>
          <a:p>
            <a:pPr lvl="1" eaLnBrk="1" hangingPunct="1"/>
            <a:r>
              <a:rPr lang="en-US" smtClean="0"/>
              <a:t>Keep building innovative transit tools</a:t>
            </a:r>
          </a:p>
          <a:p>
            <a:pPr lvl="1" eaLnBrk="1" hangingPunct="1"/>
            <a:r>
              <a:rPr lang="en-US" smtClean="0"/>
              <a:t>Make public transit easy, convenient, and safe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This work has been funded by Nokia Research and the National Science Foundation.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Questions?</a:t>
            </a:r>
          </a:p>
        </p:txBody>
      </p:sp>
      <p:sp>
        <p:nvSpPr>
          <p:cNvPr id="808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Thanks!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OneBusAway?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OneBusAway – Real-Time Arrivals</a:t>
            </a:r>
          </a:p>
        </p:txBody>
      </p:sp>
      <p:sp>
        <p:nvSpPr>
          <p:cNvPr id="23554" name="Text Placeholder 7"/>
          <p:cNvSpPr>
            <a:spLocks noGrp="1"/>
          </p:cNvSpPr>
          <p:nvPr>
            <p:ph sz="quarter" idx="2"/>
          </p:nvPr>
        </p:nvSpPr>
        <p:spPr>
          <a:xfrm>
            <a:off x="4845050" y="1589088"/>
            <a:ext cx="3886200" cy="4572000"/>
          </a:xfrm>
        </p:spPr>
        <p:txBody>
          <a:bodyPr/>
          <a:lstStyle/>
          <a:p>
            <a:pPr eaLnBrk="1" hangingPunct="1"/>
            <a:r>
              <a:rPr lang="en-US" sz="2400" smtClean="0"/>
              <a:t>Better user interface to King County Metro real-time arrival info (Seattle &amp; surrounding cities)</a:t>
            </a:r>
          </a:p>
          <a:p>
            <a:pPr eaLnBrk="1" hangingPunct="1"/>
            <a:r>
              <a:rPr lang="en-US" sz="2400" smtClean="0"/>
              <a:t>Supports phone, web, SMS, mobile web, iPhone, other mobiles</a:t>
            </a:r>
          </a:p>
          <a:p>
            <a:pPr eaLnBrk="1" hangingPunct="1"/>
            <a:r>
              <a:rPr lang="en-US" sz="2400" smtClean="0"/>
              <a:t>Born out of frustration with existing tools</a:t>
            </a:r>
            <a:endParaRPr lang="en-US" smtClean="0"/>
          </a:p>
        </p:txBody>
      </p:sp>
      <p:sp>
        <p:nvSpPr>
          <p:cNvPr id="2355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429000" cy="4572000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3556" name="Picture 5" descr="Stick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89088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Basic Features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Real-time arrivals, schedule data, map interface</a:t>
            </a:r>
          </a:p>
        </p:txBody>
      </p:sp>
      <p:pic>
        <p:nvPicPr>
          <p:cNvPr id="25603" name="Picture 5" descr="Real-Time Arrival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541588"/>
            <a:ext cx="2493963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StopOnMap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5250" y="2552700"/>
            <a:ext cx="2286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RouteSchedul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2543175"/>
            <a:ext cx="264953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Mobile Tools</a:t>
            </a:r>
          </a:p>
        </p:txBody>
      </p:sp>
      <p:sp>
        <p:nvSpPr>
          <p:cNvPr id="27650" name="Text Placeholder 4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905000" cy="4343400"/>
          </a:xfrm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FF"/>
                </a:solidFill>
                <a:ea typeface="ＭＳ Ｐゴシック" pitchFamily="84" charset="-128"/>
                <a:cs typeface="ＭＳ Ｐゴシック" pitchFamily="84" charset="-128"/>
              </a:rPr>
              <a:t>Native mobile apps combine real-time arrival info with location-aware features</a:t>
            </a:r>
          </a:p>
          <a:p>
            <a:pPr eaLnBrk="1" hangingPunct="1"/>
            <a:r>
              <a:rPr lang="en-US" smtClean="0">
                <a:solidFill>
                  <a:srgbClr val="FFFFFF"/>
                </a:solidFill>
                <a:ea typeface="ＭＳ Ｐゴシック" pitchFamily="84" charset="-128"/>
                <a:cs typeface="ＭＳ Ｐゴシック" pitchFamily="84" charset="-128"/>
              </a:rPr>
              <a:t>Nokia, iPhone, Palm Pre, Android…</a:t>
            </a:r>
          </a:p>
          <a:p>
            <a:pPr eaLnBrk="1" hangingPunct="1"/>
            <a:r>
              <a:rPr lang="en-US" smtClean="0">
                <a:solidFill>
                  <a:srgbClr val="FFFFFF"/>
                </a:solidFill>
                <a:ea typeface="ＭＳ Ｐゴシック" pitchFamily="84" charset="-128"/>
                <a:cs typeface="ＭＳ Ｐゴシック" pitchFamily="84" charset="-128"/>
              </a:rPr>
              <a:t>Even more as mobile web app</a:t>
            </a:r>
          </a:p>
        </p:txBody>
      </p:sp>
      <p:pic>
        <p:nvPicPr>
          <p:cNvPr id="27651" name="Picture 6" descr="iPhone-Sto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752600"/>
            <a:ext cx="24003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" descr="NokiaScreenSho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7525" y="1752600"/>
            <a:ext cx="27336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22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Usage Statistics</a:t>
            </a:r>
          </a:p>
        </p:txBody>
      </p:sp>
      <p:sp>
        <p:nvSpPr>
          <p:cNvPr id="29698" name="Vertical Text Placeholder 21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On a daily basis:</a:t>
            </a:r>
          </a:p>
          <a:p>
            <a:pPr lvl="1" eaLnBrk="1" hangingPunct="1"/>
            <a:r>
              <a:rPr lang="en-US" smtClean="0"/>
              <a:t>Web: 4k visits</a:t>
            </a:r>
          </a:p>
          <a:p>
            <a:pPr lvl="1" eaLnBrk="1" hangingPunct="1"/>
            <a:r>
              <a:rPr lang="en-US" smtClean="0"/>
              <a:t>iPhone: 4.5k</a:t>
            </a:r>
          </a:p>
          <a:p>
            <a:pPr lvl="1" eaLnBrk="1" hangingPunct="1"/>
            <a:r>
              <a:rPr lang="en-US" smtClean="0"/>
              <a:t>Phone: 2k</a:t>
            </a:r>
          </a:p>
          <a:p>
            <a:pPr lvl="1" eaLnBrk="1" hangingPunct="1"/>
            <a:r>
              <a:rPr lang="en-US" smtClean="0"/>
              <a:t>SMS: 0.5k</a:t>
            </a:r>
          </a:p>
          <a:p>
            <a:pPr eaLnBrk="1" hangingPunct="1"/>
            <a:r>
              <a:rPr lang="en-US" smtClean="0"/>
              <a:t>More traffic than KCM’s own tracker pages</a:t>
            </a:r>
          </a:p>
        </p:txBody>
      </p:sp>
      <p:pic>
        <p:nvPicPr>
          <p:cNvPr id="29699" name="Picture 24" descr="WebUsageStat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75" y="4875213"/>
            <a:ext cx="7769225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OneBusAway Explore Tool</a:t>
            </a:r>
          </a:p>
        </p:txBody>
      </p:sp>
      <p:pic>
        <p:nvPicPr>
          <p:cNvPr id="31746" name="Content Placeholder 6" descr="OBA-Coverage-LowRes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-16261" r="-16261"/>
          <a:stretch>
            <a:fillRect/>
          </a:stretch>
        </p:blipFill>
        <p:spPr>
          <a:xfrm>
            <a:off x="609600" y="1589088"/>
            <a:ext cx="3886200" cy="4572000"/>
          </a:xfrm>
        </p:spPr>
      </p:pic>
      <p:sp>
        <p:nvSpPr>
          <p:cNvPr id="31747" name="Content Placeholder 5"/>
          <p:cNvSpPr>
            <a:spLocks noGrp="1"/>
          </p:cNvSpPr>
          <p:nvPr>
            <p:ph sz="quarter" idx="2"/>
          </p:nvPr>
        </p:nvSpPr>
        <p:spPr>
          <a:xfrm>
            <a:off x="4845050" y="1589088"/>
            <a:ext cx="3886200" cy="4572000"/>
          </a:xfrm>
        </p:spPr>
        <p:txBody>
          <a:bodyPr/>
          <a:lstStyle/>
          <a:p>
            <a:pPr eaLnBrk="1" hangingPunct="1"/>
            <a:r>
              <a:rPr lang="en-US" smtClean="0"/>
              <a:t>Answer the question “What can I get to that’s just one bus ride away?”</a:t>
            </a:r>
          </a:p>
          <a:p>
            <a:pPr eaLnBrk="1" hangingPunct="1"/>
            <a:r>
              <a:rPr lang="en-US" smtClean="0"/>
              <a:t>Mashup transit-shed coverage network and Yelp local reviews 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4216</TotalTime>
  <Words>913</Words>
  <Application>Microsoft Macintosh PowerPoint</Application>
  <PresentationFormat>On-screen Show (4:3)</PresentationFormat>
  <Paragraphs>133</Paragraphs>
  <Slides>32</Slides>
  <Notes>32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ＭＳ Ｐゴシック</vt:lpstr>
      <vt:lpstr>Tw Cen MT</vt:lpstr>
      <vt:lpstr>Wingdings</vt:lpstr>
      <vt:lpstr>Wingdings 2</vt:lpstr>
      <vt:lpstr>Calibri</vt:lpstr>
      <vt:lpstr>Symbol</vt:lpstr>
      <vt:lpstr>Median</vt:lpstr>
      <vt:lpstr>ONEBUSAWAY: IMPROVING THE USABILITY OF PUBLIC TRANSIT</vt:lpstr>
      <vt:lpstr>Outline</vt:lpstr>
      <vt:lpstr>Motivations</vt:lpstr>
      <vt:lpstr>What is OneBusAway?</vt:lpstr>
      <vt:lpstr>OneBusAway – Real-Time Arrivals</vt:lpstr>
      <vt:lpstr>Basic Features</vt:lpstr>
      <vt:lpstr>Mobile Tools</vt:lpstr>
      <vt:lpstr>Usage Statistics</vt:lpstr>
      <vt:lpstr>OneBusAway Explore Tool</vt:lpstr>
      <vt:lpstr>OneBusAway Explore Tool</vt:lpstr>
      <vt:lpstr>Goals for Deployment</vt:lpstr>
      <vt:lpstr>Research &amp; OneBusAway</vt:lpstr>
      <vt:lpstr>Research Question:</vt:lpstr>
      <vt:lpstr>Assessing Behavior Change</vt:lpstr>
      <vt:lpstr>Change in Satisfaction</vt:lpstr>
      <vt:lpstr>Change in Usage</vt:lpstr>
      <vt:lpstr>Personal Safety</vt:lpstr>
      <vt:lpstr>Change in Walking Behavior</vt:lpstr>
      <vt:lpstr>Research Question</vt:lpstr>
      <vt:lpstr>Intelligent Mobile Tools</vt:lpstr>
      <vt:lpstr>Data Collection</vt:lpstr>
      <vt:lpstr>Initial Goals</vt:lpstr>
      <vt:lpstr>Long Term</vt:lpstr>
      <vt:lpstr>Research Question</vt:lpstr>
      <vt:lpstr>Who do we build for?</vt:lpstr>
      <vt:lpstr>Value Sensitive Design Study </vt:lpstr>
      <vt:lpstr>Research Question</vt:lpstr>
      <vt:lpstr>Accessible Mobile Tools</vt:lpstr>
      <vt:lpstr>Accessible Mobile Tools</vt:lpstr>
      <vt:lpstr>Looking forward</vt:lpstr>
      <vt:lpstr>Looking forward</vt:lpstr>
      <vt:lpstr>Thanks!</vt:lpstr>
    </vt:vector>
  </TitlesOfParts>
  <Company>University of Washington Department of Computer Scie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OneBusAway</dc:title>
  <dc:creator>Brian Ferris</dc:creator>
  <cp:lastModifiedBy>Alan Borning</cp:lastModifiedBy>
  <cp:revision>118</cp:revision>
  <dcterms:created xsi:type="dcterms:W3CDTF">2009-10-23T15:08:18Z</dcterms:created>
  <dcterms:modified xsi:type="dcterms:W3CDTF">2009-10-24T04:27:52Z</dcterms:modified>
</cp:coreProperties>
</file>